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3" r:id="rId8"/>
    <p:sldId id="267" r:id="rId9"/>
    <p:sldId id="268" r:id="rId10"/>
    <p:sldId id="265" r:id="rId11"/>
    <p:sldId id="266" r:id="rId12"/>
    <p:sldId id="25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0" d="100"/>
          <a:sy n="60" d="100"/>
        </p:scale>
        <p:origin x="-139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2DF66AD8-BC4A-4004-9882-414398D930CA}" type="datetimeFigureOut">
              <a:rPr lang="en-US" smtClean="0"/>
              <a:t>9/30/12</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2DF66AD8-BC4A-4004-9882-414398D930CA}" type="datetimeFigureOut">
              <a:rPr lang="en-US" smtClean="0"/>
              <a:t>9/30/12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9/30/12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DF66AD8-BC4A-4004-9882-414398D930CA}" type="datetimeFigureOut">
              <a:rPr lang="en-US" smtClean="0"/>
              <a:t>9/30/12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F66AD8-BC4A-4004-9882-414398D930CA}" type="datetimeFigureOut">
              <a:rPr lang="en-US" smtClean="0"/>
              <a:t>9/30/12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9/30/12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9/30/12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9/30/12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9/30/12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9/30/12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9/30/12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9/30/12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9/30/12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2DF66AD8-BC4A-4004-9882-414398D930CA}" type="datetimeFigureOut">
              <a:rPr lang="en-US" smtClean="0"/>
              <a:t>9/30/12</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t>9/30/12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t>9/30/12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9/30/12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9/30/12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2DF66AD8-BC4A-4004-9882-414398D930CA}" type="datetimeFigureOut">
              <a:rPr lang="en-US" smtClean="0"/>
              <a:t>9/30/12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D2C864-9362-43C7-A136-D9C41D93A96D}" type="slidenum">
              <a:rPr lang="en-US" smtClean="0"/>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9/30/12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24" Type="http://schemas.openxmlformats.org/officeDocument/2006/relationships/image" Target="../media/image8.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2DF66AD8-BC4A-4004-9882-414398D930CA}" type="datetimeFigureOut">
              <a:rPr lang="en-US" smtClean="0"/>
              <a:t>9/30/12</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B9D2C864-9362-43C7-A136-D9C41D93A96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joomla.org" TargetMode="External"/><Relationship Id="rId4" Type="http://schemas.openxmlformats.org/officeDocument/2006/relationships/hyperlink" Target="http://www.opencms.org" TargetMode="External"/><Relationship Id="rId5" Type="http://schemas.openxmlformats.org/officeDocument/2006/relationships/hyperlink" Target="http://www.cushycms.com/en" TargetMode="External"/><Relationship Id="rId6" Type="http://schemas.openxmlformats.org/officeDocument/2006/relationships/hyperlink" Target="http://www.telerik.com/" TargetMode="External"/><Relationship Id="rId7" Type="http://schemas.openxmlformats.org/officeDocument/2006/relationships/hyperlink" Target="http://sharepoint.microsoft.com/en-us/Pages/default.aspx" TargetMode="External"/><Relationship Id="rId1" Type="http://schemas.openxmlformats.org/officeDocument/2006/relationships/slideLayout" Target="../slideLayouts/slideLayout2.xml"/><Relationship Id="rId2" Type="http://schemas.openxmlformats.org/officeDocument/2006/relationships/hyperlink" Target="http://www.drupal.org"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wordpress.org" TargetMode="External"/><Relationship Id="rId3" Type="http://schemas.openxmlformats.org/officeDocument/2006/relationships/image" Target="../media/image1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86466" y="1210056"/>
            <a:ext cx="6477000" cy="1914144"/>
          </a:xfrm>
        </p:spPr>
        <p:txBody>
          <a:bodyPr/>
          <a:lstStyle/>
          <a:p>
            <a:r>
              <a:rPr lang="en-US" dirty="0" smtClean="0"/>
              <a:t>Open Source Software:</a:t>
            </a:r>
            <a:br>
              <a:rPr lang="en-US" dirty="0" smtClean="0"/>
            </a:br>
            <a:r>
              <a:rPr lang="en-US" dirty="0"/>
              <a:t>	</a:t>
            </a:r>
            <a:r>
              <a:rPr lang="en-US" dirty="0" smtClean="0"/>
              <a:t>	</a:t>
            </a:r>
            <a:r>
              <a:rPr lang="en-US" dirty="0" err="1" smtClean="0"/>
              <a:t>WordPress</a:t>
            </a:r>
            <a:endParaRPr lang="en-US" dirty="0"/>
          </a:p>
        </p:txBody>
      </p:sp>
      <p:sp>
        <p:nvSpPr>
          <p:cNvPr id="3" name="Subtitle 2"/>
          <p:cNvSpPr>
            <a:spLocks noGrp="1"/>
          </p:cNvSpPr>
          <p:nvPr>
            <p:ph type="subTitle" idx="1"/>
          </p:nvPr>
        </p:nvSpPr>
        <p:spPr>
          <a:xfrm>
            <a:off x="1286931" y="3248999"/>
            <a:ext cx="6477000" cy="1174088"/>
          </a:xfrm>
        </p:spPr>
        <p:txBody>
          <a:bodyPr/>
          <a:lstStyle/>
          <a:p>
            <a:pPr algn="ctr"/>
            <a:endParaRPr lang="en-US" dirty="0" smtClean="0"/>
          </a:p>
          <a:p>
            <a:pPr algn="ctr"/>
            <a:r>
              <a:rPr lang="en-US" dirty="0" smtClean="0"/>
              <a:t>LI815</a:t>
            </a:r>
          </a:p>
          <a:p>
            <a:pPr algn="ctr"/>
            <a:r>
              <a:rPr lang="en-US" dirty="0" smtClean="0"/>
              <a:t>Dawn </a:t>
            </a:r>
            <a:r>
              <a:rPr lang="en-US" dirty="0" err="1" smtClean="0"/>
              <a:t>Brumbley</a:t>
            </a:r>
            <a:endParaRPr lang="en-US" dirty="0"/>
          </a:p>
        </p:txBody>
      </p:sp>
    </p:spTree>
    <p:extLst>
      <p:ext uri="{BB962C8B-B14F-4D97-AF65-F5344CB8AC3E}">
        <p14:creationId xmlns:p14="http://schemas.microsoft.com/office/powerpoint/2010/main" val="14682465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Similar Products</a:t>
            </a:r>
            <a:endParaRPr lang="en-US" dirty="0"/>
          </a:p>
        </p:txBody>
      </p:sp>
      <p:sp>
        <p:nvSpPr>
          <p:cNvPr id="3" name="Content Placeholder 2"/>
          <p:cNvSpPr>
            <a:spLocks noGrp="1"/>
          </p:cNvSpPr>
          <p:nvPr>
            <p:ph idx="1"/>
          </p:nvPr>
        </p:nvSpPr>
        <p:spPr/>
        <p:txBody>
          <a:bodyPr>
            <a:normAutofit lnSpcReduction="10000"/>
          </a:bodyPr>
          <a:lstStyle/>
          <a:p>
            <a:r>
              <a:rPr lang="en-US" dirty="0" smtClean="0"/>
              <a:t>Open Source Content Management: (They are free)</a:t>
            </a:r>
          </a:p>
          <a:p>
            <a:pPr lvl="1"/>
            <a:r>
              <a:rPr lang="en-US" dirty="0" smtClean="0"/>
              <a:t>Drupal (</a:t>
            </a:r>
            <a:r>
              <a:rPr lang="en-US" dirty="0" smtClean="0">
                <a:hlinkClick r:id="rId2"/>
              </a:rPr>
              <a:t>www.drupal.org</a:t>
            </a:r>
            <a:r>
              <a:rPr lang="en-US" dirty="0" smtClean="0"/>
              <a:t> )</a:t>
            </a:r>
            <a:endParaRPr lang="en-US" dirty="0"/>
          </a:p>
          <a:p>
            <a:pPr lvl="1"/>
            <a:r>
              <a:rPr lang="en-US" dirty="0" err="1"/>
              <a:t>Joomla</a:t>
            </a:r>
            <a:r>
              <a:rPr lang="en-US" dirty="0" smtClean="0"/>
              <a:t>! (</a:t>
            </a:r>
            <a:r>
              <a:rPr lang="en-US" dirty="0" smtClean="0">
                <a:hlinkClick r:id="rId3"/>
              </a:rPr>
              <a:t>www.joomla.org</a:t>
            </a:r>
            <a:r>
              <a:rPr lang="en-US" dirty="0" smtClean="0"/>
              <a:t>)</a:t>
            </a:r>
          </a:p>
          <a:p>
            <a:pPr lvl="1"/>
            <a:r>
              <a:rPr lang="en-US" dirty="0" err="1" smtClean="0"/>
              <a:t>Opencms</a:t>
            </a:r>
            <a:r>
              <a:rPr lang="en-US" dirty="0" smtClean="0"/>
              <a:t> (</a:t>
            </a:r>
            <a:r>
              <a:rPr lang="en-US" dirty="0" smtClean="0">
                <a:hlinkClick r:id="rId4"/>
              </a:rPr>
              <a:t>www.opencms.org</a:t>
            </a:r>
            <a:r>
              <a:rPr lang="en-US" dirty="0"/>
              <a:t> </a:t>
            </a:r>
            <a:r>
              <a:rPr lang="en-US" dirty="0" smtClean="0"/>
              <a:t>)</a:t>
            </a:r>
            <a:endParaRPr lang="en-US" dirty="0"/>
          </a:p>
          <a:p>
            <a:r>
              <a:rPr lang="en-US" dirty="0" smtClean="0"/>
              <a:t>Closed Content Management:</a:t>
            </a:r>
          </a:p>
          <a:p>
            <a:pPr lvl="1"/>
            <a:r>
              <a:rPr lang="en-US" dirty="0" err="1" smtClean="0"/>
              <a:t>CushyCMS</a:t>
            </a:r>
            <a:r>
              <a:rPr lang="en-US" dirty="0"/>
              <a:t> (</a:t>
            </a:r>
            <a:r>
              <a:rPr lang="en-US" dirty="0">
                <a:hlinkClick r:id="rId5"/>
              </a:rPr>
              <a:t>http://www.cushycms.com/</a:t>
            </a:r>
            <a:r>
              <a:rPr lang="en-US" dirty="0" smtClean="0">
                <a:hlinkClick r:id="rId5"/>
              </a:rPr>
              <a:t>en</a:t>
            </a:r>
            <a:r>
              <a:rPr lang="en-US" dirty="0" smtClean="0"/>
              <a:t> )</a:t>
            </a:r>
          </a:p>
          <a:p>
            <a:pPr lvl="1"/>
            <a:r>
              <a:rPr lang="en-US" dirty="0" err="1" smtClean="0"/>
              <a:t>Telerik</a:t>
            </a:r>
            <a:r>
              <a:rPr lang="en-US" dirty="0"/>
              <a:t> (</a:t>
            </a:r>
            <a:r>
              <a:rPr lang="en-US" dirty="0">
                <a:hlinkClick r:id="rId6"/>
              </a:rPr>
              <a:t>http://www.telerik.com</a:t>
            </a:r>
            <a:r>
              <a:rPr lang="en-US" dirty="0" smtClean="0">
                <a:hlinkClick r:id="rId6"/>
              </a:rPr>
              <a:t>/</a:t>
            </a:r>
            <a:r>
              <a:rPr lang="en-US" dirty="0" smtClean="0"/>
              <a:t> )</a:t>
            </a:r>
          </a:p>
          <a:p>
            <a:pPr lvl="1"/>
            <a:r>
              <a:rPr lang="en-US" dirty="0"/>
              <a:t>SharePoint </a:t>
            </a:r>
            <a:r>
              <a:rPr lang="en-US" dirty="0" smtClean="0"/>
              <a:t>(</a:t>
            </a:r>
            <a:r>
              <a:rPr lang="en-US" dirty="0" smtClean="0">
                <a:hlinkClick r:id="rId7"/>
              </a:rPr>
              <a:t>http</a:t>
            </a:r>
            <a:r>
              <a:rPr lang="en-US" dirty="0">
                <a:hlinkClick r:id="rId7"/>
              </a:rPr>
              <a:t>://sharepoint.microsoft.com/en-us/Pages/</a:t>
            </a:r>
            <a:r>
              <a:rPr lang="en-US" dirty="0" smtClean="0">
                <a:hlinkClick r:id="rId7"/>
              </a:rPr>
              <a:t>default.aspx</a:t>
            </a:r>
            <a:r>
              <a:rPr lang="en-US" dirty="0" smtClean="0"/>
              <a:t>)</a:t>
            </a:r>
          </a:p>
        </p:txBody>
      </p:sp>
    </p:spTree>
    <p:extLst>
      <p:ext uri="{BB962C8B-B14F-4D97-AF65-F5344CB8AC3E}">
        <p14:creationId xmlns:p14="http://schemas.microsoft.com/office/powerpoint/2010/main" val="2480437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Would </a:t>
            </a:r>
            <a:r>
              <a:rPr lang="en-US" u="sng" dirty="0" smtClean="0"/>
              <a:t>I</a:t>
            </a:r>
            <a:r>
              <a:rPr lang="en-US" dirty="0" smtClean="0"/>
              <a:t> Use </a:t>
            </a:r>
            <a:r>
              <a:rPr lang="en-US" dirty="0" err="1" smtClean="0"/>
              <a:t>WordPress</a:t>
            </a:r>
            <a:r>
              <a:rPr lang="en-US" dirty="0" smtClean="0"/>
              <a:t>?</a:t>
            </a:r>
            <a:endParaRPr lang="en-US" dirty="0"/>
          </a:p>
        </p:txBody>
      </p:sp>
      <p:sp>
        <p:nvSpPr>
          <p:cNvPr id="3" name="Content Placeholder 2"/>
          <p:cNvSpPr>
            <a:spLocks noGrp="1"/>
          </p:cNvSpPr>
          <p:nvPr>
            <p:ph idx="1"/>
          </p:nvPr>
        </p:nvSpPr>
        <p:spPr>
          <a:xfrm>
            <a:off x="914400" y="1651000"/>
            <a:ext cx="7313613" cy="4140200"/>
          </a:xfrm>
        </p:spPr>
        <p:txBody>
          <a:bodyPr>
            <a:normAutofit/>
          </a:bodyPr>
          <a:lstStyle/>
          <a:p>
            <a:pPr algn="ctr"/>
            <a:endParaRPr lang="en-US" dirty="0" smtClean="0"/>
          </a:p>
          <a:p>
            <a:pPr marL="0" indent="0" algn="ctr">
              <a:buNone/>
            </a:pPr>
            <a:r>
              <a:rPr lang="en-US" dirty="0" smtClean="0"/>
              <a:t>The overall ease of use, the freedom to make the website as I want it, and the fact that it is free makes this product something I would definitely use. It’s beneficial for a business or for a personal website, and both of those options are something I would look into. I think it is an extremely beneficial and worthwhile software, especially for libraries. Libraries are built to be a part of the community, so it makes sense for them to use a software that is free and made from a community.</a:t>
            </a:r>
            <a:endParaRPr lang="en-US" dirty="0"/>
          </a:p>
        </p:txBody>
      </p:sp>
    </p:spTree>
    <p:extLst>
      <p:ext uri="{BB962C8B-B14F-4D97-AF65-F5344CB8AC3E}">
        <p14:creationId xmlns:p14="http://schemas.microsoft.com/office/powerpoint/2010/main" val="37302552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lnSpcReduction="10000"/>
          </a:bodyPr>
          <a:lstStyle/>
          <a:p>
            <a:r>
              <a:rPr lang="en-US" dirty="0"/>
              <a:t>Jones, K. L., &amp; Farrington, P. (2011). </a:t>
            </a:r>
            <a:r>
              <a:rPr lang="en-US" dirty="0" err="1"/>
              <a:t>WordPress</a:t>
            </a:r>
            <a:r>
              <a:rPr lang="en-US" dirty="0"/>
              <a:t> as Library CMS. American Libraries, 42(5/6), 34</a:t>
            </a:r>
            <a:r>
              <a:rPr lang="en-US" dirty="0" smtClean="0"/>
              <a:t>.</a:t>
            </a:r>
          </a:p>
          <a:p>
            <a:r>
              <a:rPr lang="en-US" dirty="0" err="1"/>
              <a:t>Limpag</a:t>
            </a:r>
            <a:r>
              <a:rPr lang="en-US" dirty="0"/>
              <a:t>, M. (2011, August 21). [Web log message]. Retrieved from http://max.limpag.com/article/wordpress-open-source-cms-2011</a:t>
            </a:r>
            <a:r>
              <a:rPr lang="en-US" dirty="0" smtClean="0"/>
              <a:t>/</a:t>
            </a:r>
          </a:p>
          <a:p>
            <a:r>
              <a:rPr lang="en-US" dirty="0" err="1"/>
              <a:t>Wehr</a:t>
            </a:r>
            <a:r>
              <a:rPr lang="en-US" dirty="0"/>
              <a:t>, L. (2011, April 05). </a:t>
            </a:r>
            <a:r>
              <a:rPr lang="en-US" i="1" dirty="0" err="1"/>
              <a:t>Marshable</a:t>
            </a:r>
            <a:r>
              <a:rPr lang="en-US" i="1" dirty="0"/>
              <a:t> business</a:t>
            </a:r>
            <a:r>
              <a:rPr lang="en-US" dirty="0"/>
              <a:t>. Retrieved from http://</a:t>
            </a:r>
            <a:r>
              <a:rPr lang="en-US" dirty="0" err="1"/>
              <a:t>mashable.com</a:t>
            </a:r>
            <a:r>
              <a:rPr lang="en-US" dirty="0"/>
              <a:t>/2011/04/05/best-</a:t>
            </a:r>
            <a:r>
              <a:rPr lang="en-US" dirty="0" err="1"/>
              <a:t>cms</a:t>
            </a:r>
            <a:r>
              <a:rPr lang="en-US" dirty="0"/>
              <a:t>-for-business/</a:t>
            </a:r>
            <a:endParaRPr lang="en-US" dirty="0" smtClean="0"/>
          </a:p>
          <a:p>
            <a:r>
              <a:rPr lang="en-US" i="1" dirty="0" smtClean="0"/>
              <a:t>http</a:t>
            </a:r>
            <a:r>
              <a:rPr lang="en-US" i="1" dirty="0"/>
              <a:t>://</a:t>
            </a:r>
            <a:r>
              <a:rPr lang="en-US" i="1" dirty="0" err="1"/>
              <a:t>wordpress.org</a:t>
            </a:r>
            <a:r>
              <a:rPr lang="en-US" i="1" dirty="0"/>
              <a:t>/</a:t>
            </a:r>
            <a:r>
              <a:rPr lang="en-US" dirty="0"/>
              <a:t>. (</a:t>
            </a:r>
            <a:r>
              <a:rPr lang="en-US" dirty="0" err="1"/>
              <a:t>n.d.</a:t>
            </a:r>
            <a:r>
              <a:rPr lang="en-US" dirty="0"/>
              <a:t>). Retrieved from </a:t>
            </a:r>
            <a:r>
              <a:rPr lang="en-US" dirty="0" err="1" smtClean="0"/>
              <a:t>WordPress</a:t>
            </a:r>
            <a:r>
              <a:rPr lang="en-US" dirty="0" smtClean="0"/>
              <a:t>.</a:t>
            </a:r>
            <a:endParaRPr lang="en-US" dirty="0"/>
          </a:p>
        </p:txBody>
      </p:sp>
    </p:spTree>
    <p:extLst>
      <p:ext uri="{BB962C8B-B14F-4D97-AF65-F5344CB8AC3E}">
        <p14:creationId xmlns:p14="http://schemas.microsoft.com/office/powerpoint/2010/main" val="2687116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6233" y="69057"/>
            <a:ext cx="7313613" cy="868362"/>
          </a:xfrm>
        </p:spPr>
        <p:txBody>
          <a:bodyPr/>
          <a:lstStyle/>
          <a:p>
            <a:r>
              <a:rPr lang="en-US" dirty="0" smtClean="0"/>
              <a:t>What is it?</a:t>
            </a:r>
            <a:endParaRPr lang="en-US" dirty="0"/>
          </a:p>
        </p:txBody>
      </p:sp>
      <p:sp>
        <p:nvSpPr>
          <p:cNvPr id="3" name="Content Placeholder 2"/>
          <p:cNvSpPr>
            <a:spLocks noGrp="1"/>
          </p:cNvSpPr>
          <p:nvPr>
            <p:ph idx="1"/>
          </p:nvPr>
        </p:nvSpPr>
        <p:spPr>
          <a:xfrm>
            <a:off x="914400" y="958057"/>
            <a:ext cx="7313613" cy="5525029"/>
          </a:xfrm>
        </p:spPr>
        <p:txBody>
          <a:bodyPr>
            <a:normAutofit fontScale="92500" lnSpcReduction="10000"/>
          </a:bodyPr>
          <a:lstStyle/>
          <a:p>
            <a:r>
              <a:rPr lang="en-US" dirty="0" smtClean="0"/>
              <a:t>In 2001 it started as just a blogging system, but now it can be used to support a full-fledged website. </a:t>
            </a:r>
          </a:p>
          <a:p>
            <a:r>
              <a:rPr lang="en-US" dirty="0" smtClean="0"/>
              <a:t>It is an Open Source Content Management System (CMS), and the community of users are the developers of the system.</a:t>
            </a:r>
          </a:p>
          <a:p>
            <a:r>
              <a:rPr lang="en-US" dirty="0" smtClean="0"/>
              <a:t>“</a:t>
            </a:r>
            <a:r>
              <a:rPr lang="en-US" dirty="0"/>
              <a:t>lets you manage your website more efficiently by separating the tasks of design and maintenance from the job of adding content. Administrative users can configure, customize, and add features to the site, while editors or contributors can add, edit, and manage their own contributions without worrying about the more technical </a:t>
            </a:r>
            <a:r>
              <a:rPr lang="en-US" dirty="0" smtClean="0"/>
              <a:t>aspects” (Jones &amp; Farrington, 2011).</a:t>
            </a:r>
          </a:p>
          <a:p>
            <a:r>
              <a:rPr lang="en-US" dirty="0" smtClean="0"/>
              <a:t>Not to be confused with </a:t>
            </a:r>
            <a:r>
              <a:rPr lang="en-US" dirty="0" err="1" smtClean="0"/>
              <a:t>wordpress.com</a:t>
            </a:r>
            <a:r>
              <a:rPr lang="en-US" dirty="0" smtClean="0"/>
              <a:t>, which is a free service where </a:t>
            </a:r>
            <a:r>
              <a:rPr lang="en-US" dirty="0" err="1" smtClean="0"/>
              <a:t>WordPress</a:t>
            </a:r>
            <a:r>
              <a:rPr lang="en-US" smtClean="0"/>
              <a:t> (WP) </a:t>
            </a:r>
            <a:r>
              <a:rPr lang="en-US" dirty="0" smtClean="0"/>
              <a:t>based </a:t>
            </a:r>
            <a:r>
              <a:rPr lang="en-US" dirty="0" err="1" smtClean="0"/>
              <a:t>blogspace</a:t>
            </a:r>
            <a:r>
              <a:rPr lang="en-US" dirty="0" smtClean="0"/>
              <a:t> is provided. </a:t>
            </a:r>
          </a:p>
        </p:txBody>
      </p:sp>
    </p:spTree>
    <p:extLst>
      <p:ext uri="{BB962C8B-B14F-4D97-AF65-F5344CB8AC3E}">
        <p14:creationId xmlns:p14="http://schemas.microsoft.com/office/powerpoint/2010/main" val="200569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Info</a:t>
            </a:r>
            <a:endParaRPr lang="en-US" dirty="0"/>
          </a:p>
        </p:txBody>
      </p:sp>
      <p:sp>
        <p:nvSpPr>
          <p:cNvPr id="3" name="Content Placeholder 2"/>
          <p:cNvSpPr>
            <a:spLocks noGrp="1"/>
          </p:cNvSpPr>
          <p:nvPr>
            <p:ph idx="1"/>
          </p:nvPr>
        </p:nvSpPr>
        <p:spPr>
          <a:xfrm>
            <a:off x="914400" y="1735138"/>
            <a:ext cx="7313613" cy="4741862"/>
          </a:xfrm>
        </p:spPr>
        <p:txBody>
          <a:bodyPr>
            <a:normAutofit fontScale="92500"/>
          </a:bodyPr>
          <a:lstStyle/>
          <a:p>
            <a:r>
              <a:rPr lang="en-US" dirty="0"/>
              <a:t>It is installed using the individual’s own web server, giving the individual complete control.</a:t>
            </a:r>
          </a:p>
          <a:p>
            <a:r>
              <a:rPr lang="en-US" dirty="0"/>
              <a:t>It can be used on a personal computer or a company server.</a:t>
            </a:r>
          </a:p>
          <a:p>
            <a:r>
              <a:rPr lang="en-US" dirty="0" smtClean="0"/>
              <a:t>It is, along with Drupal, one of the top two </a:t>
            </a:r>
            <a:r>
              <a:rPr lang="en-US" dirty="0" err="1" smtClean="0"/>
              <a:t>CMSes</a:t>
            </a:r>
            <a:r>
              <a:rPr lang="en-US" dirty="0" smtClean="0"/>
              <a:t> in use today.</a:t>
            </a:r>
          </a:p>
          <a:p>
            <a:r>
              <a:rPr lang="en-US" dirty="0" smtClean="0"/>
              <a:t>It is used in 22 million websites, and it is tweaked regularly by its large community.</a:t>
            </a:r>
          </a:p>
          <a:p>
            <a:r>
              <a:rPr lang="en-US" dirty="0" err="1" smtClean="0"/>
              <a:t>WordPress</a:t>
            </a:r>
            <a:r>
              <a:rPr lang="en-US" dirty="0" smtClean="0"/>
              <a:t> can support widgets, themes, and plugins., and is compatible with most mobile devices.</a:t>
            </a:r>
          </a:p>
          <a:p>
            <a:r>
              <a:rPr lang="en-US" dirty="0" smtClean="0"/>
              <a:t>It’s FREE!</a:t>
            </a:r>
          </a:p>
        </p:txBody>
      </p:sp>
    </p:spTree>
    <p:extLst>
      <p:ext uri="{BB962C8B-B14F-4D97-AF65-F5344CB8AC3E}">
        <p14:creationId xmlns:p14="http://schemas.microsoft.com/office/powerpoint/2010/main" val="336809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 You Go?</a:t>
            </a:r>
            <a:endParaRPr lang="en-US" dirty="0"/>
          </a:p>
        </p:txBody>
      </p:sp>
      <p:sp>
        <p:nvSpPr>
          <p:cNvPr id="4" name="Content Placeholder 3"/>
          <p:cNvSpPr>
            <a:spLocks noGrp="1"/>
          </p:cNvSpPr>
          <p:nvPr>
            <p:ph sz="half" idx="2"/>
          </p:nvPr>
        </p:nvSpPr>
        <p:spPr>
          <a:xfrm>
            <a:off x="1079500" y="1735139"/>
            <a:ext cx="7134860" cy="1143528"/>
          </a:xfrm>
        </p:spPr>
        <p:txBody>
          <a:bodyPr>
            <a:normAutofit/>
          </a:bodyPr>
          <a:lstStyle/>
          <a:p>
            <a:pPr marL="0" indent="0" algn="ctr">
              <a:buNone/>
            </a:pPr>
            <a:r>
              <a:rPr lang="en-US" sz="3600" dirty="0" smtClean="0">
                <a:hlinkClick r:id="rId2"/>
              </a:rPr>
              <a:t>http://www.wordpress.org</a:t>
            </a:r>
            <a:r>
              <a:rPr lang="en-US" sz="3600" dirty="0" smtClean="0"/>
              <a:t> </a:t>
            </a:r>
            <a:endParaRPr lang="en-US" sz="3600" dirty="0"/>
          </a:p>
        </p:txBody>
      </p:sp>
      <p:pic>
        <p:nvPicPr>
          <p:cNvPr id="11" name="Content Placeholder 10" descr="wplogoblue-stacked-rgb.png"/>
          <p:cNvPicPr>
            <a:picLocks noGrp="1" noChangeAspect="1"/>
          </p:cNvPicPr>
          <p:nvPr>
            <p:ph sz="half" idx="1"/>
          </p:nvPr>
        </p:nvPicPr>
        <p:blipFill rotWithShape="1">
          <a:blip r:embed="rId3">
            <a:extLst>
              <a:ext uri="{28A0092B-C50C-407E-A947-70E740481C1C}">
                <a14:useLocalDpi xmlns:a14="http://schemas.microsoft.com/office/drawing/2010/main" val="0"/>
              </a:ext>
            </a:extLst>
          </a:blip>
          <a:srcRect l="1" t="8362" r="-2" b="12525"/>
          <a:stretch/>
        </p:blipFill>
        <p:spPr>
          <a:xfrm>
            <a:off x="1841501" y="2878667"/>
            <a:ext cx="6074834" cy="3208867"/>
          </a:xfrm>
        </p:spPr>
      </p:pic>
    </p:spTree>
    <p:extLst>
      <p:ext uri="{BB962C8B-B14F-4D97-AF65-F5344CB8AC3E}">
        <p14:creationId xmlns:p14="http://schemas.microsoft.com/office/powerpoint/2010/main" val="4252359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Could a Library Benefit?</a:t>
            </a:r>
            <a:endParaRPr lang="en-US" dirty="0"/>
          </a:p>
        </p:txBody>
      </p:sp>
      <p:sp>
        <p:nvSpPr>
          <p:cNvPr id="3" name="Content Placeholder 2"/>
          <p:cNvSpPr>
            <a:spLocks noGrp="1"/>
          </p:cNvSpPr>
          <p:nvPr>
            <p:ph idx="1"/>
          </p:nvPr>
        </p:nvSpPr>
        <p:spPr>
          <a:xfrm>
            <a:off x="914400" y="1524001"/>
            <a:ext cx="7313613" cy="5058832"/>
          </a:xfrm>
        </p:spPr>
        <p:txBody>
          <a:bodyPr>
            <a:normAutofit fontScale="70000" lnSpcReduction="20000"/>
          </a:bodyPr>
          <a:lstStyle/>
          <a:p>
            <a:r>
              <a:rPr lang="en-US" dirty="0"/>
              <a:t>It is simple to use. No user needs to have coding </a:t>
            </a:r>
            <a:r>
              <a:rPr lang="en-US" dirty="0" smtClean="0"/>
              <a:t>experience or expertise </a:t>
            </a:r>
            <a:r>
              <a:rPr lang="en-US" dirty="0"/>
              <a:t>to use </a:t>
            </a:r>
            <a:r>
              <a:rPr lang="en-US" dirty="0" err="1"/>
              <a:t>WordPress</a:t>
            </a:r>
            <a:r>
              <a:rPr lang="en-US" dirty="0" smtClean="0"/>
              <a:t>. It allows the user to follow a format.</a:t>
            </a:r>
          </a:p>
          <a:p>
            <a:r>
              <a:rPr lang="en-US" dirty="0" smtClean="0"/>
              <a:t>It is customizable. As a part of Open Source Software, a library could tailor WP to fit its needs. </a:t>
            </a:r>
            <a:endParaRPr lang="en-US" dirty="0"/>
          </a:p>
          <a:p>
            <a:r>
              <a:rPr lang="en-US" dirty="0" smtClean="0"/>
              <a:t>Multiple employees can make changes to it, and so several staff members could have the responsibility of keeping the website updated. </a:t>
            </a:r>
          </a:p>
          <a:p>
            <a:r>
              <a:rPr lang="en-US" dirty="0" smtClean="0"/>
              <a:t>A large community is involved with WP, and so there are changes/updates made frequently that will keep the technology current.</a:t>
            </a:r>
          </a:p>
          <a:p>
            <a:r>
              <a:rPr lang="en-US" dirty="0" smtClean="0"/>
              <a:t>If there are problems, there are a lot of online resources available to assist with website development.</a:t>
            </a:r>
          </a:p>
          <a:p>
            <a:r>
              <a:rPr lang="en-US" dirty="0" smtClean="0"/>
              <a:t>If it is a part of a server, it is not tied down to only one computer in the library. It can even be updated on a mobile device.</a:t>
            </a:r>
          </a:p>
          <a:p>
            <a:r>
              <a:rPr lang="en-US" dirty="0" smtClean="0"/>
              <a:t>It’s FREE!! This is certainly a benefit to libraries that have small or dwindling budgets.</a:t>
            </a:r>
          </a:p>
          <a:p>
            <a:endParaRPr lang="en-US" dirty="0"/>
          </a:p>
        </p:txBody>
      </p:sp>
    </p:spTree>
    <p:extLst>
      <p:ext uri="{BB962C8B-B14F-4D97-AF65-F5344CB8AC3E}">
        <p14:creationId xmlns:p14="http://schemas.microsoft.com/office/powerpoint/2010/main" val="1530882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03237"/>
            <a:ext cx="7313613" cy="1317095"/>
          </a:xfrm>
        </p:spPr>
        <p:txBody>
          <a:bodyPr/>
          <a:lstStyle/>
          <a:p>
            <a:r>
              <a:rPr lang="en-US" dirty="0" smtClean="0"/>
              <a:t>What Type of Library</a:t>
            </a:r>
            <a:br>
              <a:rPr lang="en-US" dirty="0" smtClean="0"/>
            </a:br>
            <a:r>
              <a:rPr lang="en-US" dirty="0" smtClean="0"/>
              <a:t>Would Use It?</a:t>
            </a:r>
            <a:br>
              <a:rPr lang="en-US" dirty="0" smtClean="0"/>
            </a:br>
            <a:endParaRPr lang="en-US" dirty="0"/>
          </a:p>
        </p:txBody>
      </p:sp>
      <p:sp>
        <p:nvSpPr>
          <p:cNvPr id="3" name="Content Placeholder 2"/>
          <p:cNvSpPr>
            <a:spLocks noGrp="1"/>
          </p:cNvSpPr>
          <p:nvPr>
            <p:ph idx="1"/>
          </p:nvPr>
        </p:nvSpPr>
        <p:spPr>
          <a:xfrm>
            <a:off x="914400" y="1820332"/>
            <a:ext cx="7313613" cy="4648201"/>
          </a:xfrm>
        </p:spPr>
        <p:txBody>
          <a:bodyPr/>
          <a:lstStyle/>
          <a:p>
            <a:r>
              <a:rPr lang="en-US" dirty="0" err="1" smtClean="0"/>
              <a:t>WordPress</a:t>
            </a:r>
            <a:r>
              <a:rPr lang="en-US" dirty="0" smtClean="0"/>
              <a:t> could be used by just about any library:</a:t>
            </a:r>
          </a:p>
          <a:p>
            <a:pPr lvl="1"/>
            <a:r>
              <a:rPr lang="en-US" dirty="0"/>
              <a:t> K through 12 libraries or school media centers.</a:t>
            </a:r>
          </a:p>
          <a:p>
            <a:pPr lvl="1"/>
            <a:r>
              <a:rPr lang="en-US" dirty="0"/>
              <a:t>Public libraries, large or small</a:t>
            </a:r>
          </a:p>
          <a:p>
            <a:pPr lvl="1"/>
            <a:r>
              <a:rPr lang="en-US" dirty="0"/>
              <a:t>Academic libraries for a small or large university.</a:t>
            </a:r>
          </a:p>
          <a:p>
            <a:pPr lvl="1"/>
            <a:r>
              <a:rPr lang="en-US" dirty="0"/>
              <a:t>Special libraries</a:t>
            </a:r>
            <a:r>
              <a:rPr lang="en-US" dirty="0" smtClean="0"/>
              <a:t>.</a:t>
            </a:r>
            <a:endParaRPr lang="en-US" dirty="0"/>
          </a:p>
          <a:p>
            <a:r>
              <a:rPr lang="en-US" dirty="0" smtClean="0"/>
              <a:t>The customizability makes it an option for just about any library, any size, any purpose.</a:t>
            </a:r>
          </a:p>
          <a:p>
            <a:pPr lvl="1"/>
            <a:endParaRPr lang="en-US" dirty="0"/>
          </a:p>
        </p:txBody>
      </p:sp>
    </p:spTree>
    <p:extLst>
      <p:ext uri="{BB962C8B-B14F-4D97-AF65-F5344CB8AC3E}">
        <p14:creationId xmlns:p14="http://schemas.microsoft.com/office/powerpoint/2010/main" val="3089019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Can Use It?</a:t>
            </a:r>
            <a:endParaRPr lang="en-US" dirty="0"/>
          </a:p>
        </p:txBody>
      </p:sp>
      <p:sp>
        <p:nvSpPr>
          <p:cNvPr id="3" name="Content Placeholder 2"/>
          <p:cNvSpPr>
            <a:spLocks noGrp="1"/>
          </p:cNvSpPr>
          <p:nvPr>
            <p:ph sz="half" idx="1"/>
          </p:nvPr>
        </p:nvSpPr>
        <p:spPr/>
        <p:txBody>
          <a:bodyPr>
            <a:normAutofit fontScale="92500" lnSpcReduction="20000"/>
          </a:bodyPr>
          <a:lstStyle/>
          <a:p>
            <a:pPr marL="0" indent="0" algn="ctr">
              <a:buNone/>
            </a:pPr>
            <a:r>
              <a:rPr lang="en-US" sz="3200" u="sng" dirty="0" smtClean="0"/>
              <a:t>Staff</a:t>
            </a:r>
          </a:p>
          <a:p>
            <a:pPr>
              <a:buFont typeface="Arial"/>
              <a:buChar char="•"/>
            </a:pPr>
            <a:r>
              <a:rPr lang="en-US" sz="2000" dirty="0" smtClean="0"/>
              <a:t>The director or any library staff could have the responsibility of using WP. </a:t>
            </a:r>
          </a:p>
          <a:p>
            <a:pPr>
              <a:buFont typeface="Arial"/>
              <a:buChar char="•"/>
            </a:pPr>
            <a:r>
              <a:rPr lang="en-US" sz="2000" dirty="0" smtClean="0"/>
              <a:t>It is simple to use, but the more training and knowledge that the staff has, the better a product will be.</a:t>
            </a:r>
          </a:p>
          <a:p>
            <a:pPr>
              <a:buFont typeface="Arial"/>
              <a:buChar char="•"/>
            </a:pPr>
            <a:r>
              <a:rPr lang="en-US" sz="2000" dirty="0"/>
              <a:t>Most likely, someone in a </a:t>
            </a:r>
            <a:r>
              <a:rPr lang="en-US" sz="2000" dirty="0" smtClean="0"/>
              <a:t>leadership position </a:t>
            </a:r>
            <a:r>
              <a:rPr lang="en-US" sz="2000" dirty="0"/>
              <a:t>would be in charge of the website, or someone in the IT department. </a:t>
            </a:r>
          </a:p>
          <a:p>
            <a:pPr>
              <a:buFont typeface="Arial"/>
              <a:buChar char="•"/>
            </a:pPr>
            <a:endParaRPr lang="en-US" sz="2000" dirty="0" smtClean="0"/>
          </a:p>
          <a:p>
            <a:pPr>
              <a:buFont typeface="Arial"/>
              <a:buChar char="•"/>
            </a:pPr>
            <a:endParaRPr lang="en-US" sz="3200" u="sng" dirty="0" smtClean="0"/>
          </a:p>
        </p:txBody>
      </p:sp>
      <p:sp>
        <p:nvSpPr>
          <p:cNvPr id="4" name="Content Placeholder 3"/>
          <p:cNvSpPr>
            <a:spLocks noGrp="1"/>
          </p:cNvSpPr>
          <p:nvPr>
            <p:ph sz="half" idx="2"/>
          </p:nvPr>
        </p:nvSpPr>
        <p:spPr/>
        <p:txBody>
          <a:bodyPr>
            <a:normAutofit fontScale="92500" lnSpcReduction="20000"/>
          </a:bodyPr>
          <a:lstStyle/>
          <a:p>
            <a:pPr marL="0" indent="0" algn="ctr">
              <a:buNone/>
            </a:pPr>
            <a:r>
              <a:rPr lang="en-US" sz="3200" u="sng" dirty="0" smtClean="0"/>
              <a:t>Patrons</a:t>
            </a:r>
          </a:p>
          <a:p>
            <a:pPr>
              <a:buFont typeface="Arial"/>
              <a:buChar char="•"/>
            </a:pPr>
            <a:r>
              <a:rPr lang="en-US" sz="2000" dirty="0" smtClean="0"/>
              <a:t>A knowledgeable staff can help any patron that has a need for a WP based website.</a:t>
            </a:r>
          </a:p>
          <a:p>
            <a:pPr>
              <a:buFont typeface="Arial"/>
              <a:buChar char="•"/>
            </a:pPr>
            <a:r>
              <a:rPr lang="en-US" sz="2000" dirty="0" smtClean="0"/>
              <a:t>Patrons looking to start a business webpage or even a blog would find WP very beneficial.</a:t>
            </a:r>
          </a:p>
          <a:p>
            <a:pPr>
              <a:buFont typeface="Arial"/>
              <a:buChar char="•"/>
            </a:pPr>
            <a:r>
              <a:rPr lang="en-US" sz="2000" dirty="0" smtClean="0"/>
              <a:t>Large businesses, churches, and even branches of the government has utilized </a:t>
            </a:r>
            <a:r>
              <a:rPr lang="en-US" sz="2000" dirty="0" err="1" smtClean="0"/>
              <a:t>WordPress</a:t>
            </a:r>
            <a:r>
              <a:rPr lang="en-US" sz="2000" dirty="0" smtClean="0"/>
              <a:t>. It can be used by just about anyone.</a:t>
            </a:r>
            <a:endParaRPr lang="en-US" sz="2000" dirty="0"/>
          </a:p>
        </p:txBody>
      </p:sp>
    </p:spTree>
    <p:extLst>
      <p:ext uri="{BB962C8B-B14F-4D97-AF65-F5344CB8AC3E}">
        <p14:creationId xmlns:p14="http://schemas.microsoft.com/office/powerpoint/2010/main" val="2943674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Weigh it Out!</a:t>
            </a:r>
            <a:endParaRPr lang="en-US" dirty="0"/>
          </a:p>
        </p:txBody>
      </p:sp>
      <p:sp>
        <p:nvSpPr>
          <p:cNvPr id="3" name="Content Placeholder 2"/>
          <p:cNvSpPr>
            <a:spLocks noGrp="1"/>
          </p:cNvSpPr>
          <p:nvPr>
            <p:ph idx="1"/>
          </p:nvPr>
        </p:nvSpPr>
        <p:spPr>
          <a:xfrm>
            <a:off x="914400" y="1371600"/>
            <a:ext cx="7313613" cy="4978400"/>
          </a:xfrm>
        </p:spPr>
        <p:txBody>
          <a:bodyPr>
            <a:normAutofit/>
          </a:bodyPr>
          <a:lstStyle/>
          <a:p>
            <a:pPr marL="0" indent="0" algn="ctr">
              <a:buNone/>
            </a:pPr>
            <a:r>
              <a:rPr lang="en-US" sz="3200" dirty="0" smtClean="0"/>
              <a:t>Advantages</a:t>
            </a:r>
          </a:p>
          <a:p>
            <a:pPr>
              <a:buFont typeface="Arial"/>
              <a:buChar char="•"/>
            </a:pPr>
            <a:r>
              <a:rPr lang="en-US" sz="2000" dirty="0" err="1"/>
              <a:t>WordPress</a:t>
            </a:r>
            <a:r>
              <a:rPr lang="en-US" sz="2000" dirty="0"/>
              <a:t> becomes more popular, and therefore more reliable, every single day. The amount of resources available for </a:t>
            </a:r>
            <a:r>
              <a:rPr lang="en-US" sz="2000" dirty="0" err="1"/>
              <a:t>WordPress</a:t>
            </a:r>
            <a:r>
              <a:rPr lang="en-US" sz="2000" dirty="0"/>
              <a:t> gives me confidence in the product</a:t>
            </a:r>
            <a:r>
              <a:rPr lang="en-US" sz="2000" dirty="0" smtClean="0"/>
              <a:t>.</a:t>
            </a:r>
          </a:p>
          <a:p>
            <a:pPr>
              <a:buFont typeface="Arial"/>
              <a:buChar char="•"/>
            </a:pPr>
            <a:r>
              <a:rPr lang="en-US" sz="2000" dirty="0"/>
              <a:t>The simplicity of the site and the amount of information on the initial webpage </a:t>
            </a:r>
            <a:r>
              <a:rPr lang="en-US" sz="2000" dirty="0" smtClean="0"/>
              <a:t>allows the user </a:t>
            </a:r>
            <a:r>
              <a:rPr lang="en-US" sz="2000" dirty="0"/>
              <a:t>to feel </a:t>
            </a:r>
            <a:r>
              <a:rPr lang="en-US" sz="2000" dirty="0" smtClean="0"/>
              <a:t>like they </a:t>
            </a:r>
            <a:r>
              <a:rPr lang="en-US" sz="2000" dirty="0"/>
              <a:t>can use it easily. </a:t>
            </a:r>
            <a:endParaRPr lang="en-US" sz="2000" dirty="0" smtClean="0"/>
          </a:p>
          <a:p>
            <a:pPr>
              <a:buFont typeface="Arial"/>
              <a:buChar char="•"/>
            </a:pPr>
            <a:r>
              <a:rPr lang="en-US" sz="2000" dirty="0"/>
              <a:t>It allows for many different types of interactive features on a website, which makes it look more professional as well as gives more options of usage for patrons/customers</a:t>
            </a:r>
            <a:r>
              <a:rPr lang="en-US" sz="2000" dirty="0" smtClean="0"/>
              <a:t>.</a:t>
            </a:r>
          </a:p>
          <a:p>
            <a:pPr>
              <a:buFont typeface="Arial"/>
              <a:buChar char="•"/>
            </a:pPr>
            <a:r>
              <a:rPr lang="en-US" sz="2000" dirty="0"/>
              <a:t>It’s FREE. Any up and coming business or anyone on a tight budget can use this to help their business or library.. </a:t>
            </a:r>
          </a:p>
          <a:p>
            <a:pPr>
              <a:buFont typeface="Arial"/>
              <a:buChar char="•"/>
            </a:pPr>
            <a:endParaRPr lang="en-US" sz="2000" dirty="0"/>
          </a:p>
          <a:p>
            <a:pPr>
              <a:buFont typeface="Arial"/>
              <a:buChar char="•"/>
            </a:pPr>
            <a:endParaRPr lang="en-US" sz="2000" dirty="0"/>
          </a:p>
          <a:p>
            <a:pPr>
              <a:buFont typeface="Arial"/>
              <a:buChar char="•"/>
            </a:pPr>
            <a:endParaRPr lang="en-US" sz="2200" dirty="0"/>
          </a:p>
          <a:p>
            <a:pPr>
              <a:buFont typeface="Arial"/>
              <a:buChar char="•"/>
            </a:pPr>
            <a:endParaRPr lang="en-US" sz="3200" dirty="0"/>
          </a:p>
        </p:txBody>
      </p:sp>
    </p:spTree>
    <p:extLst>
      <p:ext uri="{BB962C8B-B14F-4D97-AF65-F5344CB8AC3E}">
        <p14:creationId xmlns:p14="http://schemas.microsoft.com/office/powerpoint/2010/main" val="3836464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Weigh it Out!</a:t>
            </a:r>
            <a:endParaRPr lang="en-US" dirty="0"/>
          </a:p>
        </p:txBody>
      </p:sp>
      <p:sp>
        <p:nvSpPr>
          <p:cNvPr id="3" name="Content Placeholder 2"/>
          <p:cNvSpPr>
            <a:spLocks noGrp="1"/>
          </p:cNvSpPr>
          <p:nvPr>
            <p:ph idx="1"/>
          </p:nvPr>
        </p:nvSpPr>
        <p:spPr/>
        <p:txBody>
          <a:bodyPr>
            <a:normAutofit fontScale="92500" lnSpcReduction="20000"/>
          </a:bodyPr>
          <a:lstStyle/>
          <a:p>
            <a:pPr marL="0" indent="0" algn="ctr">
              <a:buNone/>
            </a:pPr>
            <a:r>
              <a:rPr lang="en-US" sz="3200" dirty="0" smtClean="0"/>
              <a:t>Disadvantages</a:t>
            </a:r>
          </a:p>
          <a:p>
            <a:pPr>
              <a:buFont typeface="Arial"/>
              <a:buChar char="•"/>
            </a:pPr>
            <a:r>
              <a:rPr lang="en-US" dirty="0" smtClean="0"/>
              <a:t>The service is free, but for a library, that means that it doesn’t come with a 24/7 helpdesk. </a:t>
            </a:r>
          </a:p>
          <a:p>
            <a:pPr>
              <a:buFont typeface="Arial"/>
              <a:buChar char="•"/>
            </a:pPr>
            <a:r>
              <a:rPr lang="en-US" dirty="0" smtClean="0"/>
              <a:t>If no one is dedicated to keep the site updated, the advantage of customizability goes to waste. It is completely up to the library on how it is utilized.</a:t>
            </a:r>
          </a:p>
          <a:p>
            <a:pPr>
              <a:buFont typeface="Arial"/>
              <a:buChar char="•"/>
            </a:pPr>
            <a:r>
              <a:rPr lang="en-US" dirty="0" smtClean="0"/>
              <a:t>Though it is a simple and easy-to-use software, it takes some knowledge to make it more than just a basic website. If someone isn’t willing to take the responsibility or no one on staff has the knowledge, it can make the software difficult to use.</a:t>
            </a:r>
          </a:p>
          <a:p>
            <a:pPr>
              <a:buFont typeface="Arial"/>
              <a:buChar char="•"/>
            </a:pPr>
            <a:endParaRPr lang="en-US" dirty="0"/>
          </a:p>
        </p:txBody>
      </p:sp>
    </p:spTree>
    <p:extLst>
      <p:ext uri="{BB962C8B-B14F-4D97-AF65-F5344CB8AC3E}">
        <p14:creationId xmlns:p14="http://schemas.microsoft.com/office/powerpoint/2010/main" val="3621522299"/>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1618</TotalTime>
  <Words>1126</Words>
  <Application>Microsoft Macintosh PowerPoint</Application>
  <PresentationFormat>On-screen Show (4:3)</PresentationFormat>
  <Paragraphs>72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Inkwell</vt:lpstr>
      <vt:lpstr>Open Source Software:   WordPress</vt:lpstr>
      <vt:lpstr>What is it?</vt:lpstr>
      <vt:lpstr>Additional Info</vt:lpstr>
      <vt:lpstr>Where Do You Go?</vt:lpstr>
      <vt:lpstr>How Could a Library Benefit?</vt:lpstr>
      <vt:lpstr>What Type of Library Would Use It? </vt:lpstr>
      <vt:lpstr>Who Can Use It?</vt:lpstr>
      <vt:lpstr>Weigh it Out!</vt:lpstr>
      <vt:lpstr>Weigh it Out!</vt:lpstr>
      <vt:lpstr>Similar Products</vt:lpstr>
      <vt:lpstr>Would I Use WordPress?</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Source Software:   WordPress</dc:title>
  <dc:creator>Dawn Edelen</dc:creator>
  <cp:lastModifiedBy>Dawn Edelen</cp:lastModifiedBy>
  <cp:revision>27</cp:revision>
  <dcterms:created xsi:type="dcterms:W3CDTF">2012-09-30T20:42:26Z</dcterms:created>
  <dcterms:modified xsi:type="dcterms:W3CDTF">2012-10-01T23:41:14Z</dcterms:modified>
</cp:coreProperties>
</file>